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5" r:id="rId2"/>
    <p:sldId id="293" r:id="rId3"/>
    <p:sldId id="273" r:id="rId4"/>
    <p:sldId id="291" r:id="rId5"/>
    <p:sldId id="283" r:id="rId6"/>
    <p:sldId id="272" r:id="rId7"/>
    <p:sldId id="286" r:id="rId8"/>
    <p:sldId id="274" r:id="rId9"/>
    <p:sldId id="281" r:id="rId10"/>
    <p:sldId id="287" r:id="rId11"/>
    <p:sldId id="275" r:id="rId12"/>
    <p:sldId id="285" r:id="rId13"/>
    <p:sldId id="294" r:id="rId14"/>
    <p:sldId id="276" r:id="rId15"/>
    <p:sldId id="282" r:id="rId16"/>
    <p:sldId id="288" r:id="rId17"/>
    <p:sldId id="277" r:id="rId18"/>
    <p:sldId id="292" r:id="rId19"/>
    <p:sldId id="284" r:id="rId20"/>
    <p:sldId id="289" r:id="rId21"/>
    <p:sldId id="278" r:id="rId22"/>
    <p:sldId id="29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EC"/>
    <a:srgbClr val="E7F0F9"/>
    <a:srgbClr val="FFFFFF"/>
    <a:srgbClr val="3C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E077-D288-4B1C-BA25-FD33C8EF1264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FF38-2E7F-451E-9244-2D6C2C5A20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77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Research has shown that electrification is the fastest way to reduce carbon emissions so what happens in households matters.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30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C88F-9061-6A1B-5EB6-BF2B84D88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E81A0-8EAE-328B-1BCC-670E291E3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CBBAC-0DC9-00FB-C544-B3C8F0A8B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73B2-8397-DA4F-0428-CF5AB4292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7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877E-9920-6B16-48B4-29E77CDB9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034E-D89F-E549-5915-FBB905ED4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B91CD-C427-4D37-E920-FE001A2C0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09270-7EB3-ABEF-924E-1194A5EDB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06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78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2FF63-3798-3D0D-53B8-FFF72917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EE9E7-C06F-51DC-F265-F0D6DC8C2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9EA33-FC9C-4C86-3953-C205FB4E7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7345-A9E1-3A5E-E90E-8F5402675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64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53D03-AC84-48C1-78A8-57E581CE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ECEDE-8D31-35F9-3DD4-38075A2A0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FDC89-ED6B-F3EF-6BA5-125456CE3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A96D4-CB17-9503-F82F-A4404366E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62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091CB-DE43-A8FA-266D-5A0C5308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B3EDB-E5A2-E720-7863-CB4EB07C8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D2C6B-5C01-124D-17A5-75FEA646B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CE146-2184-DCA9-879E-1E5BAAB77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29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D5BA-29C4-603C-9017-0107539DB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2A889-E556-6A4A-4C12-F7240B2AE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740C8-26A2-163C-3D03-39069175C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5F261-1ED2-6C2D-1D84-6DEFFAC97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13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146D6-CEDE-418F-732F-8EDD5DD8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7A4CB-C814-BD38-E1A6-D0508FD70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D372D-D47B-2265-FA82-8C93A6524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9DE98-248F-3DF3-50E3-1C430D54E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800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4AFC8-71F7-3AD9-310C-C97E4227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9AFED-C91A-89BD-77DF-8B6FB0396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FDE9E-7920-CE2E-E676-83F52A38C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9FE1E-17F8-4DB1-BF5C-F94DB7448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1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F655-261B-6F05-42BB-1099D903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15583-029B-4C73-AA20-D005090F3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65402-39DC-842E-D0ED-2D3B0F8F1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0FFD-FAA0-0448-664E-C9C9A594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5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3363F-FFB5-EC68-879F-D99B9C42C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14B01-C9B7-5275-55FB-CB42E1CD5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C3CCC-3432-C256-A081-E8220D664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Research has shown that electrification is the fastest way to reduce carbon emissions so what happens in households matters.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BE496-86C6-F6A6-707D-736738710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637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BB7B-5047-F228-32CA-3FE33881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3891F-276B-9650-E554-CF9F4702C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2843E-7E77-56C5-4761-184164EC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4365B-504E-6D9F-092F-92FC38CE1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125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7B48-E259-6372-E0FD-6604AE04C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CA702-A16C-7E40-7F25-2CF9C2656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F3328-4FD3-848B-8B01-F4AD8AA1B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DB460-8038-F52B-4994-893C0C432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94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six items to Electrify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39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A44A0-F1AC-C3DE-8115-6E351E42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8657B-9E31-5153-BBD5-C8631C54A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39D7E-2118-F17A-566D-2545F61D5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6F9F6-C5D9-09B3-7905-7AF9D2A48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52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59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first step was the installation of our rooftop solar panels and a home battery.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8kW Rooftop Solar 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panels went on the NW and SW roof orientation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Ranges between 20kWh and up to 60kWh per day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80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10kW Home Battery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991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doing this we are able to use the Synergy Midday Saver – 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 at 8 cents/kwh during the day to fill the battery up by 3pm. So, we draw from the battery instead of the grid during the evening peak.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this to the Standard rate of 32 cents/kwh 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decided to be part of the Virtual Power Plant. When Synergy is running short in the evening peak they draw from our battery (30%). 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get paid by Synergy 90cents/kwh 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Purchase Price of panels and battery was $17,876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STCs                   $ 3,376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Purchase Price including GST $14,500</a:t>
            </a:r>
            <a:endParaRPr lang="en-A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76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60cm x 60cm induction cooktop - works well for 5 people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the timer which means we can put rice on top cook and go for a walk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that not all induction cooktops have a built-in timer that turns off each section individually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heat loss to the air so it means a cooler kitchen in summer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wipe clean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a separate electrical circuit when installed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there are induction compatible woks.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Magazine recommended the Ikea Portable Induction Cooktop. Good for renters and if people want to trial $50 - $44.10 up until the 24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at Ikea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4FF38-2E7F-451E-9244-2D6C2C5A202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6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51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7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16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56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43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65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45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04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98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43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54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6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86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8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87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2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4677-DF99-4FDA-8743-2FAE6E6D600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7EA2C4-8311-4EF7-A329-E0D2E1CA6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81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B4342-FB28-3E16-C8BA-2D390E54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100DA-D02C-0B7D-53C7-A345B35F5159}"/>
              </a:ext>
            </a:extLst>
          </p:cNvPr>
          <p:cNvSpPr txBox="1"/>
          <p:nvPr/>
        </p:nvSpPr>
        <p:spPr>
          <a:xfrm>
            <a:off x="0" y="1812016"/>
            <a:ext cx="110143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latin typeface="Aptos Narrow" panose="020B0004020202020204" pitchFamily="34" charset="0"/>
              </a:rPr>
              <a:t>Electrifying Our Home</a:t>
            </a:r>
          </a:p>
          <a:p>
            <a:pPr algn="ctr"/>
            <a:endParaRPr lang="en-AU" sz="4000" b="1" dirty="0">
              <a:latin typeface="Aptos Narrow" panose="020B0004020202020204" pitchFamily="34" charset="0"/>
            </a:endParaRPr>
          </a:p>
          <a:p>
            <a:pPr algn="ctr"/>
            <a:r>
              <a:rPr lang="en-AU" sz="4800" b="1" dirty="0">
                <a:latin typeface="Aptos Narrow" panose="020B0004020202020204" pitchFamily="34" charset="0"/>
              </a:rPr>
              <a:t>A personal journey</a:t>
            </a:r>
          </a:p>
          <a:p>
            <a:pPr algn="ctr"/>
            <a:endParaRPr lang="en-AU" sz="4000" b="1" dirty="0">
              <a:latin typeface="Aptos Narrow" panose="020B0004020202020204" pitchFamily="34" charset="0"/>
            </a:endParaRPr>
          </a:p>
          <a:p>
            <a:pPr algn="ctr"/>
            <a:r>
              <a:rPr lang="en-AU" sz="4000" b="1" i="1" dirty="0">
                <a:latin typeface="Aptos Narrow" panose="020B0004020202020204" pitchFamily="34" charset="0"/>
              </a:rPr>
              <a:t>For our health, our budget and the planet!</a:t>
            </a:r>
          </a:p>
          <a:p>
            <a:pPr algn="ctr"/>
            <a:endParaRPr lang="en-AU" sz="4000" b="1" dirty="0">
              <a:latin typeface="Aptos Narrow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63849-DD63-3CC9-C6B1-CCF105FB2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6715D-1F47-17D2-9E63-738F5C1A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2645B1-A438-D8D8-6F89-5AD3BC44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9" y="897047"/>
            <a:ext cx="8528683" cy="50639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3BDD3-BC9F-09A8-4E84-16EA5F123FC8}"/>
              </a:ext>
            </a:extLst>
          </p:cNvPr>
          <p:cNvSpPr txBox="1"/>
          <p:nvPr/>
        </p:nvSpPr>
        <p:spPr>
          <a:xfrm>
            <a:off x="594199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Induction Cooktop</a:t>
            </a:r>
            <a:endParaRPr lang="en-AU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900ABC-7CFE-3E17-86F4-47816EEFD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4E91D-2060-D93C-0320-73839E28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DBEDD-72EB-0DA1-4002-170B125220F3}"/>
              </a:ext>
            </a:extLst>
          </p:cNvPr>
          <p:cNvSpPr txBox="1"/>
          <p:nvPr/>
        </p:nvSpPr>
        <p:spPr>
          <a:xfrm>
            <a:off x="142545" y="559461"/>
            <a:ext cx="110143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Induction Cooktops</a:t>
            </a:r>
          </a:p>
          <a:p>
            <a:pPr algn="ctr"/>
            <a:endParaRPr lang="en-AU" sz="1200" b="1" dirty="0">
              <a:latin typeface="Aptos Narrow" panose="020B0004020202020204" pitchFamily="34" charset="0"/>
            </a:endParaRPr>
          </a:p>
          <a:p>
            <a:pPr lvl="0" algn="ctr"/>
            <a:r>
              <a:rPr lang="en-US" sz="2000" i="1" dirty="0">
                <a:latin typeface="+mj-lt"/>
              </a:rPr>
              <a:t>“We chose a 60cm x 60cm induction cooktop which works well for 5 people.</a:t>
            </a:r>
            <a:endParaRPr lang="en-AU" sz="2000" i="1" dirty="0">
              <a:latin typeface="+mj-lt"/>
            </a:endParaRPr>
          </a:p>
          <a:p>
            <a:pPr lvl="0" algn="ctr"/>
            <a:r>
              <a:rPr lang="en-US" sz="2000" i="1" dirty="0">
                <a:latin typeface="+mj-lt"/>
              </a:rPr>
              <a:t>We love the timer which means it turns off automatically.</a:t>
            </a:r>
            <a:endParaRPr lang="en-AU" sz="2000" i="1" dirty="0">
              <a:latin typeface="+mj-lt"/>
            </a:endParaRPr>
          </a:p>
          <a:p>
            <a:pPr lvl="0" algn="ctr"/>
            <a:r>
              <a:rPr lang="en-US" sz="2000" i="1" dirty="0">
                <a:latin typeface="+mj-lt"/>
              </a:rPr>
              <a:t>But not all induction cooktops have a built-in timer that turns off each section individually.</a:t>
            </a:r>
          </a:p>
          <a:p>
            <a:pPr lvl="0" algn="ctr"/>
            <a:r>
              <a:rPr lang="en-US" sz="2000" i="1" dirty="0">
                <a:latin typeface="+mj-lt"/>
              </a:rPr>
              <a:t>We use an induction compatible wok to cook stir-fry.”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Twice as efficient as gas cooktop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Heats faster than gas and has instant heat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Better air quality. No Nitrous Oxide.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Less heat loss to the air so a cooler kitchen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Easy to clean and many have inbuilt timers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Ikea Portable Induction Cooktop. Good for renters and if people want to trial. Costs about $50. </a:t>
            </a:r>
            <a:endParaRPr lang="en-AU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09152-AFB9-293A-7D7B-17798AE79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70255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7C104-25DE-5A0A-3439-BC463F15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09D758-C37F-D77E-470E-F84FCFE2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6476" y="1503496"/>
            <a:ext cx="5670015" cy="42525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678F7-21B5-2636-B85B-354A584D411C}"/>
              </a:ext>
            </a:extLst>
          </p:cNvPr>
          <p:cNvSpPr txBox="1"/>
          <p:nvPr/>
        </p:nvSpPr>
        <p:spPr>
          <a:xfrm>
            <a:off x="0" y="997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Electric Heat Pump Hot Water System</a:t>
            </a:r>
            <a:endParaRPr lang="en-AU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B15D6-ABF6-248D-3E79-9494FEC33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59EA69-EE94-7959-CA4B-1D4AB6B2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61BA4-F26E-697D-F5FB-E53A86790779}"/>
              </a:ext>
            </a:extLst>
          </p:cNvPr>
          <p:cNvSpPr txBox="1"/>
          <p:nvPr/>
        </p:nvSpPr>
        <p:spPr>
          <a:xfrm>
            <a:off x="0" y="997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Electric Heat Pump Hot Water System</a:t>
            </a:r>
            <a:endParaRPr lang="en-AU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EB63C-901F-A23D-7327-5FAD6FF7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F7764-1C55-92E8-0FB0-5E5BEFFA5C03}"/>
              </a:ext>
            </a:extLst>
          </p:cNvPr>
          <p:cNvSpPr txBox="1"/>
          <p:nvPr/>
        </p:nvSpPr>
        <p:spPr>
          <a:xfrm>
            <a:off x="95535" y="1495077"/>
            <a:ext cx="103859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i="1" dirty="0"/>
              <a:t>“We had a gas hot water system which cost about $700/year to run.</a:t>
            </a:r>
            <a:endParaRPr lang="en-AU" sz="2000" i="1" dirty="0"/>
          </a:p>
          <a:p>
            <a:pPr lvl="0" algn="ctr"/>
            <a:r>
              <a:rPr lang="en-US" sz="2000" i="1" dirty="0"/>
              <a:t>Now our hot water system is timed to run from our solar energy. </a:t>
            </a:r>
          </a:p>
          <a:p>
            <a:pPr lvl="0" algn="ctr"/>
            <a:r>
              <a:rPr lang="en-US" sz="2000" i="1" dirty="0"/>
              <a:t>Our heat pump uses about 2kwh per day from our solar </a:t>
            </a:r>
            <a:endParaRPr lang="en-AU" sz="2000" i="1" dirty="0"/>
          </a:p>
          <a:p>
            <a:pPr lvl="0" algn="ctr"/>
            <a:r>
              <a:rPr lang="en-US" sz="2000" i="1" dirty="0"/>
              <a:t>Heat Pumps work similar to reverse cycle air conditioning. </a:t>
            </a:r>
          </a:p>
          <a:p>
            <a:pPr lvl="0" algn="ctr"/>
            <a:r>
              <a:rPr lang="en-US" sz="2000" i="1" dirty="0"/>
              <a:t>They extract heat from the atmosphere and the captured heat in the refrigerant is compressed to increase the temperature and then transferred to the water in the tank. </a:t>
            </a:r>
            <a:endParaRPr lang="en-AU" sz="2000" i="1" dirty="0"/>
          </a:p>
          <a:p>
            <a:pPr lvl="0" algn="ctr"/>
            <a:r>
              <a:rPr lang="en-US" sz="2000" i="1" dirty="0"/>
              <a:t>We had previously used Heat Pump Hot water for over 15 years </a:t>
            </a:r>
          </a:p>
          <a:p>
            <a:pPr lvl="0" algn="ctr"/>
            <a:r>
              <a:rPr lang="en-US" sz="2000" i="1" dirty="0"/>
              <a:t>and never ran out of hot water with 5 people and a 315-litre tank.</a:t>
            </a:r>
            <a:endParaRPr lang="en-AU" sz="2000" i="1" dirty="0"/>
          </a:p>
          <a:p>
            <a:pPr lvl="0" algn="ctr"/>
            <a:r>
              <a:rPr lang="en-US" sz="2000" i="1" dirty="0"/>
              <a:t>Because of the “hard water” in Perth they no longer sell stainless steel tanks </a:t>
            </a:r>
          </a:p>
          <a:p>
            <a:pPr lvl="0" algn="ctr"/>
            <a:r>
              <a:rPr lang="en-US" sz="2000" i="1" dirty="0"/>
              <a:t>but are now glass lined.  </a:t>
            </a:r>
          </a:p>
          <a:p>
            <a:pPr lvl="0" algn="ctr"/>
            <a:r>
              <a:rPr lang="en-US" sz="2000" i="1" dirty="0"/>
              <a:t>Our Reclaim has a stand-alone compressor but some have a compressor built in.</a:t>
            </a:r>
            <a:endParaRPr lang="en-AU" sz="2000" i="1" dirty="0"/>
          </a:p>
          <a:p>
            <a:pPr lvl="0" algn="ctr"/>
            <a:r>
              <a:rPr lang="en-US" sz="2000" i="1" dirty="0"/>
              <a:t>We took care with the location and noise considerations </a:t>
            </a:r>
          </a:p>
          <a:p>
            <a:pPr lvl="0" algn="ctr"/>
            <a:r>
              <a:rPr lang="en-US" sz="2000" i="1" dirty="0"/>
              <a:t>(no more noise than an air conditioner)”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135739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64C58-31F3-681F-B798-2EB0F4C4A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02870-5337-4065-7E01-C36C3D44F22F}"/>
              </a:ext>
            </a:extLst>
          </p:cNvPr>
          <p:cNvSpPr txBox="1"/>
          <p:nvPr/>
        </p:nvSpPr>
        <p:spPr>
          <a:xfrm>
            <a:off x="0" y="797620"/>
            <a:ext cx="105832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Electric Heat Pump Hot Water Systems</a:t>
            </a:r>
          </a:p>
          <a:p>
            <a:pPr algn="ctr"/>
            <a:endParaRPr lang="en-AU" sz="4000" dirty="0">
              <a:latin typeface="Aptos Narrow" panose="020B00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3-5 times more energy efficient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Works similar to Reverse Cycle Air-conditioning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Refrigerant boils at low ambient temperatures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Built in timers maximise rooftop solar &amp; off-peak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RESEARCH BEFORE YOUR OLD SYSTEM NEEDS REPLACING.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ED700-859F-55E0-32E1-20D890CE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D5BC3-8C52-FDD0-9728-48BC24BF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8381D-7062-BE95-3DEC-975222EBF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0" y="880825"/>
            <a:ext cx="8612932" cy="51518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D8DC5-23A8-B2C5-638F-77AC05EA0F7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Comparison of Energy Use of Hot Water Systems</a:t>
            </a:r>
            <a:endParaRPr lang="en-AU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90698-75BA-26CA-8C14-17D1F05C3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3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D70AA-6D46-084E-2DE7-79355683F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EC53B-CE5F-69A4-CD36-8D134BB95DA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Reverse Cycle Heating and Cooling</a:t>
            </a:r>
            <a:endParaRPr lang="en-AU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88B33-0BDB-623B-20B2-61EA5081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34" y="1078523"/>
            <a:ext cx="7791695" cy="50815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05D62-6CBB-5B19-3120-DEB0575AB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CC620-1479-F2B0-D00C-5DAF1816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E86CB-E97A-E592-E446-D79AB3438DCA}"/>
              </a:ext>
            </a:extLst>
          </p:cNvPr>
          <p:cNvSpPr txBox="1"/>
          <p:nvPr/>
        </p:nvSpPr>
        <p:spPr>
          <a:xfrm>
            <a:off x="0" y="810970"/>
            <a:ext cx="110143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Reverse Cycle Heating and Cooling</a:t>
            </a:r>
          </a:p>
          <a:p>
            <a:pPr algn="ctr"/>
            <a:endParaRPr lang="en-AU" sz="4000" dirty="0">
              <a:latin typeface="Aptos Narrow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Aptos Narrow" panose="020B0004020202020204" pitchFamily="34" charset="0"/>
              </a:rPr>
              <a:t>Uses 3-4 times less energy than gas heating.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Aptos Narrow" panose="020B0004020202020204" pitchFamily="34" charset="0"/>
              </a:rPr>
              <a:t>Individual Units are cheaper to run than ducted.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Aptos Narrow" panose="020B0004020202020204" pitchFamily="34" charset="0"/>
              </a:rPr>
              <a:t>Set at 19 degrees in winter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Aptos Narrow" panose="020B0004020202020204" pitchFamily="34" charset="0"/>
              </a:rPr>
              <a:t>Set at 24 degrees in summer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Aptos Narrow" panose="020B0004020202020204" pitchFamily="34" charset="0"/>
              </a:rPr>
              <a:t>One degree up/down impacts consumption by 10%</a:t>
            </a:r>
          </a:p>
          <a:p>
            <a:pPr algn="ctr"/>
            <a:endParaRPr lang="en-AU" sz="4000" b="1" dirty="0">
              <a:latin typeface="Aptos Narrow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08BD4-FF2A-E220-5303-4DF3356D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9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30501-6870-7E6D-A537-8D78A5FD2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AFCE8-0D68-E9E7-9EF8-4557F0D7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60" y="884156"/>
            <a:ext cx="6520830" cy="53994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5B02A-F41B-8851-4262-1D790C75892D}"/>
              </a:ext>
            </a:extLst>
          </p:cNvPr>
          <p:cNvSpPr txBox="1"/>
          <p:nvPr/>
        </p:nvSpPr>
        <p:spPr>
          <a:xfrm>
            <a:off x="121186" y="88135"/>
            <a:ext cx="1207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69% of Total Energy Use is from Household Vehicles </a:t>
            </a:r>
            <a:endParaRPr lang="en-AU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359F6E-B72E-738E-9617-D1CD4F006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1867-25F6-052B-3580-AA80C6AB8F92}"/>
              </a:ext>
            </a:extLst>
          </p:cNvPr>
          <p:cNvSpPr txBox="1"/>
          <p:nvPr/>
        </p:nvSpPr>
        <p:spPr>
          <a:xfrm>
            <a:off x="4143548" y="5835344"/>
            <a:ext cx="4026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Pie graph from rewiringaustralia.org</a:t>
            </a:r>
          </a:p>
        </p:txBody>
      </p:sp>
    </p:spTree>
    <p:extLst>
      <p:ext uri="{BB962C8B-B14F-4D97-AF65-F5344CB8AC3E}">
        <p14:creationId xmlns:p14="http://schemas.microsoft.com/office/powerpoint/2010/main" val="158106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0D4B3-A676-8975-378D-9C714384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C23EB-96BC-29DE-7CEA-E4AB9D9F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33" y="707886"/>
            <a:ext cx="4569847" cy="34273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37EE5-90EA-032E-2599-84EF0B9D7021}"/>
              </a:ext>
            </a:extLst>
          </p:cNvPr>
          <p:cNvSpPr txBox="1"/>
          <p:nvPr/>
        </p:nvSpPr>
        <p:spPr>
          <a:xfrm>
            <a:off x="-339968" y="0"/>
            <a:ext cx="1114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First Electric Car 2010</a:t>
            </a:r>
            <a:endParaRPr lang="en-AU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548A55-3E1A-888C-EE8C-CCE9511F4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28D43-7425-581E-B5E5-5001D401A214}"/>
              </a:ext>
            </a:extLst>
          </p:cNvPr>
          <p:cNvSpPr txBox="1"/>
          <p:nvPr/>
        </p:nvSpPr>
        <p:spPr>
          <a:xfrm>
            <a:off x="436729" y="4285398"/>
            <a:ext cx="94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/>
              <a:t>“We realized that a car produces nearly 70% of a household’s emissions. </a:t>
            </a:r>
            <a:endParaRPr lang="en-AU" i="1" dirty="0"/>
          </a:p>
          <a:p>
            <a:pPr lvl="0" algn="ctr"/>
            <a:r>
              <a:rPr lang="en-US" i="1" dirty="0"/>
              <a:t>In 2010 there were no commercial electric vehicles available so we had a 1990 BMW 318i which was in good condition car converted to electric by EV Works. </a:t>
            </a:r>
            <a:endParaRPr lang="en-AU" i="1" dirty="0"/>
          </a:p>
          <a:p>
            <a:pPr lvl="0" algn="ctr"/>
            <a:r>
              <a:rPr lang="en-US" i="1" dirty="0"/>
              <a:t>We have saved the cost of the conversion in fuel savings over ten years.</a:t>
            </a:r>
            <a:endParaRPr lang="en-AU" i="1" dirty="0"/>
          </a:p>
          <a:p>
            <a:pPr algn="ctr"/>
            <a:r>
              <a:rPr lang="en-US" i="1" dirty="0"/>
              <a:t> We drove 12,000 km/yr for 10 years and sold it in 2020 with still 2/3 of the original battery capacity.</a:t>
            </a:r>
          </a:p>
          <a:p>
            <a:pPr algn="ctr"/>
            <a:r>
              <a:rPr lang="en-US" i="1" dirty="0"/>
              <a:t>Bought the Hyundai 100% Electric Kona in 2020 </a:t>
            </a:r>
          </a:p>
          <a:p>
            <a:pPr algn="ctr"/>
            <a:r>
              <a:rPr lang="en-US" i="1" dirty="0"/>
              <a:t>which can do about 500km on a single charge.”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15281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D7C66-46CE-BE16-3CD7-78B541BC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FD11AB-DD8A-7718-CB57-43CC1C7A8352}"/>
              </a:ext>
            </a:extLst>
          </p:cNvPr>
          <p:cNvSpPr txBox="1"/>
          <p:nvPr/>
        </p:nvSpPr>
        <p:spPr>
          <a:xfrm>
            <a:off x="1064526" y="1034093"/>
            <a:ext cx="86253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we electrified our home? </a:t>
            </a:r>
          </a:p>
          <a:p>
            <a:endParaRPr lang="en-US" sz="2000" dirty="0"/>
          </a:p>
          <a:p>
            <a:r>
              <a:rPr lang="en-US" sz="2000" i="1" dirty="0"/>
              <a:t>“Research has shown that electrification is the fastest way to reduce carbon emissions so what happens in households matters.</a:t>
            </a:r>
            <a:endParaRPr lang="en-AU" sz="2000" i="1" dirty="0"/>
          </a:p>
          <a:p>
            <a:r>
              <a:rPr lang="en-US" sz="2000" i="1" dirty="0"/>
              <a:t> </a:t>
            </a:r>
            <a:endParaRPr lang="en-AU" sz="2000" i="1" dirty="0"/>
          </a:p>
          <a:p>
            <a:r>
              <a:rPr lang="en-US" sz="2000" i="1" dirty="0"/>
              <a:t>The electrification of our home began 3 years ago when we moved into an older style home that had gas cooktop, gas hot water, gas heating and older style wall inserted air conditioners. </a:t>
            </a:r>
            <a:endParaRPr lang="en-AU" sz="2000" i="1" dirty="0"/>
          </a:p>
          <a:p>
            <a:r>
              <a:rPr lang="en-US" sz="2000" i="1" dirty="0"/>
              <a:t> </a:t>
            </a:r>
            <a:endParaRPr lang="en-AU" sz="2000" i="1" dirty="0"/>
          </a:p>
          <a:p>
            <a:r>
              <a:rPr lang="en-US" sz="2000" i="1" dirty="0"/>
              <a:t>Now we are 99% energy self-sufficient and save over $5,000 per year in energy and fuel costs.</a:t>
            </a:r>
            <a:endParaRPr lang="en-AU" sz="2000" i="1" dirty="0"/>
          </a:p>
          <a:p>
            <a:r>
              <a:rPr lang="en-US" sz="2000" i="1" dirty="0"/>
              <a:t> </a:t>
            </a:r>
            <a:endParaRPr lang="en-AU" sz="2000" i="1" dirty="0"/>
          </a:p>
          <a:p>
            <a:r>
              <a:rPr lang="en-US" sz="2000" i="1" dirty="0"/>
              <a:t>This is the second house we have converted to totally electric – the first was 16 years ago, including an electric car.”</a:t>
            </a:r>
            <a:endParaRPr lang="en-AU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F3FB0-7AC9-0611-43F8-9FFB39FB5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06AA6-A7FA-19CF-0C4F-CC137B5F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A0C54-A8EF-91AF-D6DC-1527937F7EA6}"/>
              </a:ext>
            </a:extLst>
          </p:cNvPr>
          <p:cNvSpPr txBox="1"/>
          <p:nvPr/>
        </p:nvSpPr>
        <p:spPr>
          <a:xfrm>
            <a:off x="-339969" y="100688"/>
            <a:ext cx="1160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Current Electric Car</a:t>
            </a:r>
            <a:endParaRPr lang="en-AU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48293-D5A5-3C69-A5F7-435C39B3B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87" y="808574"/>
            <a:ext cx="6987800" cy="52408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CA7818-5763-6D87-1E18-2B08D428A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66AD9-D4BF-3F5B-67D7-4A306B81A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7222AE-E438-46DD-3D97-53070D684933}"/>
              </a:ext>
            </a:extLst>
          </p:cNvPr>
          <p:cNvSpPr txBox="1"/>
          <p:nvPr/>
        </p:nvSpPr>
        <p:spPr>
          <a:xfrm>
            <a:off x="0" y="126221"/>
            <a:ext cx="112322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Electric Vehicles</a:t>
            </a:r>
          </a:p>
          <a:p>
            <a:pPr algn="ctr"/>
            <a:endParaRPr lang="en-AU" sz="4000" b="1" dirty="0">
              <a:latin typeface="Aptos Narrow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EVs convert 77% of electricity into power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Fossil Fuel vehicles convert 12-30% into power.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Require less servicing and more reliable because there are fewer moving parts.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Resilient against high petrol prices!!</a:t>
            </a:r>
            <a:endParaRPr lang="en-A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Maximise your solar by charging the car at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34CDE-B491-3FBD-1CF1-0E3BF8B4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54847-DB0D-21D4-97EC-8F2B30E0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883063-4297-E93D-505C-057646447B2C}"/>
              </a:ext>
            </a:extLst>
          </p:cNvPr>
          <p:cNvSpPr txBox="1"/>
          <p:nvPr/>
        </p:nvSpPr>
        <p:spPr>
          <a:xfrm>
            <a:off x="0" y="0"/>
            <a:ext cx="10328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Gas Meter Finally Removed!</a:t>
            </a:r>
          </a:p>
          <a:p>
            <a:pPr algn="ctr"/>
            <a:r>
              <a:rPr lang="en-US" sz="4000" b="1" dirty="0"/>
              <a:t>We now have Electrified Everything!</a:t>
            </a:r>
            <a:endParaRPr lang="en-AU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FCF6A-F763-29D6-8290-54831530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16" y="1507862"/>
            <a:ext cx="4571811" cy="48004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BA545-B87C-9D95-990A-F8F692781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BD88A-C1B1-8BF7-3029-0347A345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D47A5-F5C1-D19A-4E1F-9F1FD7ED8C97}"/>
              </a:ext>
            </a:extLst>
          </p:cNvPr>
          <p:cNvSpPr txBox="1"/>
          <p:nvPr/>
        </p:nvSpPr>
        <p:spPr>
          <a:xfrm>
            <a:off x="128953" y="0"/>
            <a:ext cx="9434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800" b="1" dirty="0">
              <a:latin typeface="Aptos Narrow" panose="020B0004020202020204" pitchFamily="34" charset="0"/>
            </a:endParaRPr>
          </a:p>
          <a:p>
            <a:pPr algn="ctr"/>
            <a:r>
              <a:rPr lang="en-AU" sz="6000" b="1" i="1" dirty="0">
                <a:latin typeface="Aptos Narrow" panose="020B0004020202020204" pitchFamily="34" charset="0"/>
              </a:rPr>
              <a:t>What do YOU want to do next </a:t>
            </a:r>
          </a:p>
          <a:p>
            <a:pPr algn="ctr"/>
            <a:r>
              <a:rPr lang="en-AU" sz="6000" b="1" i="1" dirty="0">
                <a:latin typeface="Aptos Narrow" panose="020B0004020202020204" pitchFamily="34" charset="0"/>
              </a:rPr>
              <a:t>on your Journey to Net Zero?</a:t>
            </a:r>
          </a:p>
          <a:p>
            <a:pPr algn="ctr"/>
            <a:endParaRPr lang="en-AU" sz="2000" b="1" i="1" dirty="0">
              <a:latin typeface="Aptos Narrow" panose="020B0004020202020204" pitchFamily="34" charset="0"/>
            </a:endParaRPr>
          </a:p>
          <a:p>
            <a:pPr algn="ctr"/>
            <a:r>
              <a:rPr lang="en-AU" sz="9600" b="1" dirty="0">
                <a:latin typeface="Aptos Narrow" panose="020B0004020202020204" pitchFamily="34" charset="0"/>
              </a:rPr>
              <a:t>The End</a:t>
            </a:r>
            <a:endParaRPr lang="en-AU" sz="9600" dirty="0">
              <a:latin typeface="Aptos Narrow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72AA1-9E6D-C23A-80F5-4A7C13F1B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5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8D279-6B33-9489-BFEA-FB9F5AB5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16A68D-D94F-02E2-FED6-81348510FB92}"/>
              </a:ext>
            </a:extLst>
          </p:cNvPr>
          <p:cNvSpPr txBox="1"/>
          <p:nvPr/>
        </p:nvSpPr>
        <p:spPr>
          <a:xfrm>
            <a:off x="632700" y="938575"/>
            <a:ext cx="95794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Six Decisions to Electrify </a:t>
            </a:r>
          </a:p>
          <a:p>
            <a:endParaRPr lang="en-AU" sz="2000" b="1" dirty="0">
              <a:latin typeface="Aptos Narrow" panose="020B0004020202020204" pitchFamily="34" charset="0"/>
            </a:endParaRPr>
          </a:p>
          <a:p>
            <a:pPr marL="1657350" lvl="2" indent="-742950">
              <a:buFont typeface="+mj-lt"/>
              <a:buAutoNum type="arabicPeriod"/>
            </a:pPr>
            <a:r>
              <a:rPr lang="en-AU" sz="4000" dirty="0">
                <a:latin typeface="Aptos Narrow" panose="020B0004020202020204" pitchFamily="34" charset="0"/>
              </a:rPr>
              <a:t>Solar Panels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AU" sz="4000" dirty="0">
                <a:latin typeface="Aptos Narrow" panose="020B0004020202020204" pitchFamily="34" charset="0"/>
              </a:rPr>
              <a:t>Home Battery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AU" sz="4000" dirty="0">
                <a:latin typeface="Aptos Narrow" panose="020B0004020202020204" pitchFamily="34" charset="0"/>
              </a:rPr>
              <a:t>Induction Cooktop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AU" sz="4000" dirty="0">
                <a:latin typeface="Aptos Narrow" panose="020B0004020202020204" pitchFamily="34" charset="0"/>
              </a:rPr>
              <a:t>Electric Heat Pump Hot Water System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AU" sz="4000" dirty="0">
                <a:latin typeface="Aptos Narrow" panose="020B0004020202020204" pitchFamily="34" charset="0"/>
              </a:rPr>
              <a:t>Reverse Cycle Heating and Cooling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AU" sz="4000" dirty="0">
                <a:latin typeface="Aptos Narrow" panose="020B0004020202020204" pitchFamily="34" charset="0"/>
              </a:rPr>
              <a:t>Electric Vehicle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622E7-5AA1-569F-EFC9-FBD1BC98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6" y="5762828"/>
            <a:ext cx="2989385" cy="10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7F9DD-3A8C-2CEF-76FF-4CA3C51A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77448E-30E6-95AA-EF92-0F9083603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85908"/>
              </p:ext>
            </p:extLst>
          </p:nvPr>
        </p:nvGraphicFramePr>
        <p:xfrm>
          <a:off x="621323" y="707886"/>
          <a:ext cx="10070123" cy="5604679"/>
        </p:xfrm>
        <a:graphic>
          <a:graphicData uri="http://schemas.openxmlformats.org/drawingml/2006/table">
            <a:tbl>
              <a:tblPr firstCol="1">
                <a:tableStyleId>{E8B1032C-EA38-4F05-BA0D-38AFFFC7BED3}</a:tableStyleId>
              </a:tblPr>
              <a:tblGrid>
                <a:gridCol w="2008526">
                  <a:extLst>
                    <a:ext uri="{9D8B030D-6E8A-4147-A177-3AD203B41FA5}">
                      <a16:colId xmlns:a16="http://schemas.microsoft.com/office/drawing/2014/main" val="680112853"/>
                    </a:ext>
                  </a:extLst>
                </a:gridCol>
                <a:gridCol w="1784044">
                  <a:extLst>
                    <a:ext uri="{9D8B030D-6E8A-4147-A177-3AD203B41FA5}">
                      <a16:colId xmlns:a16="http://schemas.microsoft.com/office/drawing/2014/main" val="1445403833"/>
                    </a:ext>
                  </a:extLst>
                </a:gridCol>
                <a:gridCol w="3487916">
                  <a:extLst>
                    <a:ext uri="{9D8B030D-6E8A-4147-A177-3AD203B41FA5}">
                      <a16:colId xmlns:a16="http://schemas.microsoft.com/office/drawing/2014/main" val="1205019902"/>
                    </a:ext>
                  </a:extLst>
                </a:gridCol>
                <a:gridCol w="2789637">
                  <a:extLst>
                    <a:ext uri="{9D8B030D-6E8A-4147-A177-3AD203B41FA5}">
                      <a16:colId xmlns:a16="http://schemas.microsoft.com/office/drawing/2014/main" val="1898981115"/>
                    </a:ext>
                  </a:extLst>
                </a:gridCol>
              </a:tblGrid>
              <a:tr h="1972198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Step 1: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</a:rPr>
                        <a:t>   Know your daily and annual energy usage (gas and electric bills).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Step 2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</a:rPr>
                        <a:t>:   Note the age of gas appliances and vehicles and their energy use (check manuals and online).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Step 3:   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</a:rPr>
                        <a:t>Choose your future needs for electric appliances and vehicles.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Step 4:   </a:t>
                      </a: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</a:rPr>
                        <a:t>Prioritise the order of replacing your appliances and vehicle. Consider...</a:t>
                      </a:r>
                      <a:endParaRPr lang="en-AU" sz="1600" dirty="0">
                        <a:effectLst/>
                      </a:endParaRP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</a:rPr>
                        <a:t>Replacing gas cooktop, oven and space heating to improve indoor air quality.</a:t>
                      </a:r>
                      <a:endParaRPr lang="en-AU" sz="1600" dirty="0">
                        <a:effectLst/>
                      </a:endParaRP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</a:rPr>
                        <a:t>Replacing appliances more than 10 years of age, to fast track the transition to an all-electric home.</a:t>
                      </a: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85925"/>
                  </a:ext>
                </a:extLst>
              </a:tr>
              <a:tr h="3885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Current Appliance</a:t>
                      </a:r>
                      <a:endParaRPr lang="en-AU" sz="1600" dirty="0">
                        <a:effectLst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Current Age of your Appliance 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Go Electric with a …… 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(*Most efficient appliance)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9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Time frame for 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</a:rPr>
                        <a:t>when could I replace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7091"/>
                  </a:ext>
                </a:extLst>
              </a:tr>
              <a:tr h="547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Gas cooktop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Induction cooktop*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Electric stove 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29589"/>
                  </a:ext>
                </a:extLst>
              </a:tr>
              <a:tr h="326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Gas oven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Electric Oven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434043"/>
                  </a:ext>
                </a:extLst>
              </a:tr>
              <a:tr h="372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Gas space heating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Reverse cycle air conditioning 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726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Gas hot water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Electric heat pump*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10747"/>
                  </a:ext>
                </a:extLst>
              </a:tr>
              <a:tr h="532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Petrol or diesel cars</a:t>
                      </a: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Electric vehicle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Electric bike or scooter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391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Gas swimming pool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AU" sz="1400" dirty="0">
                          <a:effectLst/>
                        </a:rPr>
                        <a:t>heating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Solar heating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☐</a:t>
                      </a:r>
                      <a:r>
                        <a:rPr lang="en-AU" sz="1400" b="1" dirty="0">
                          <a:effectLst/>
                        </a:rPr>
                        <a:t> Electric (air source) Heat pump 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n-AU" sz="900" dirty="0">
                          <a:effectLst/>
                        </a:rPr>
                        <a:t> 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7417" marR="5741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6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BBE2E1-8575-FA26-08D9-F9B024B2CABC}"/>
              </a:ext>
            </a:extLst>
          </p:cNvPr>
          <p:cNvSpPr txBox="1"/>
          <p:nvPr/>
        </p:nvSpPr>
        <p:spPr>
          <a:xfrm>
            <a:off x="621323" y="0"/>
            <a:ext cx="1007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Making Plans to Electrify Your Household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268375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B90CC-9AC3-AAFD-083F-E889264AA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3F23FD-C9E3-FE28-28BA-DAF045D30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9" y="1040488"/>
            <a:ext cx="4856516" cy="400918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B1DEBE-D28B-FCA2-C0FA-A3EBB9B39E48}"/>
              </a:ext>
            </a:extLst>
          </p:cNvPr>
          <p:cNvSpPr txBox="1"/>
          <p:nvPr/>
        </p:nvSpPr>
        <p:spPr>
          <a:xfrm>
            <a:off x="-93784" y="216382"/>
            <a:ext cx="982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Appliance and Household Energy Use % </a:t>
            </a:r>
            <a:endParaRPr lang="en-AU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13B976-4A68-189E-286D-D4AED94E9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674AF-2093-9EB5-03CB-0FEA52EAC11A}"/>
              </a:ext>
            </a:extLst>
          </p:cNvPr>
          <p:cNvSpPr txBox="1"/>
          <p:nvPr/>
        </p:nvSpPr>
        <p:spPr>
          <a:xfrm>
            <a:off x="382137" y="52816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“The main reason we wanted to electrify our home was to reduce our carbon emissions.</a:t>
            </a:r>
            <a:endParaRPr lang="en-AU" i="1" dirty="0"/>
          </a:p>
          <a:p>
            <a:r>
              <a:rPr lang="en-US" i="1" dirty="0"/>
              <a:t>As you can see from the pie-graph, Australia-wide, the big three energy consumers are… household vehicles, house heating and heating water.”</a:t>
            </a:r>
            <a:endParaRPr lang="en-A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F6A6B-744A-203D-4559-49591E3AD987}"/>
              </a:ext>
            </a:extLst>
          </p:cNvPr>
          <p:cNvSpPr txBox="1"/>
          <p:nvPr/>
        </p:nvSpPr>
        <p:spPr>
          <a:xfrm>
            <a:off x="3016156" y="4788062"/>
            <a:ext cx="4449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Pie graph from rewiringaustralia.org</a:t>
            </a:r>
          </a:p>
        </p:txBody>
      </p:sp>
    </p:spTree>
    <p:extLst>
      <p:ext uri="{BB962C8B-B14F-4D97-AF65-F5344CB8AC3E}">
        <p14:creationId xmlns:p14="http://schemas.microsoft.com/office/powerpoint/2010/main" val="187732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D33A11-B3BF-4E74-5A04-0C7ACCA1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60F7F-0865-414B-417F-67CE5B911B6E}"/>
              </a:ext>
            </a:extLst>
          </p:cNvPr>
          <p:cNvSpPr txBox="1"/>
          <p:nvPr/>
        </p:nvSpPr>
        <p:spPr>
          <a:xfrm>
            <a:off x="382138" y="844062"/>
            <a:ext cx="9362363" cy="539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Solar Panels</a:t>
            </a:r>
          </a:p>
          <a:p>
            <a:pPr algn="ctr"/>
            <a:r>
              <a:rPr lang="en-US" sz="2400" i="1" dirty="0"/>
              <a:t>“Our first step was the installation of our rooftop solar panels and a home battery to ensure our energy supply was from renewable energy and protect us from any power outages.”</a:t>
            </a:r>
          </a:p>
          <a:p>
            <a:endParaRPr lang="en-AU" i="1" dirty="0"/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8kW rooftop solar with 20kW home battery.</a:t>
            </a:r>
            <a:endParaRPr lang="en-AU" sz="3200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panels went on NW and SW roof orientation.</a:t>
            </a:r>
            <a:endParaRPr lang="en-AU" sz="3200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32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panels were  recycled </a:t>
            </a:r>
            <a:r>
              <a:rPr lang="en-US" sz="3200" dirty="0"/>
              <a:t>wasolarrecycling.com.au </a:t>
            </a:r>
            <a:r>
              <a:rPr lang="en-US" sz="2800" dirty="0"/>
              <a:t>(located in Wattle Grove WA)</a:t>
            </a:r>
            <a:endParaRPr lang="en-AU" sz="2800" kern="1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output is </a:t>
            </a:r>
            <a:r>
              <a:rPr lang="en-US" sz="3200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20kWh per day (winter) - 60kWh per day (summer)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4EF37-AB4C-FBF0-0616-F4E34178D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81978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6FD5C-BE58-4BD9-2979-87A3C40C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98DAC-3756-AF6D-AC68-AD1D1366C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805" y="1593319"/>
            <a:ext cx="5747479" cy="43106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8240B-2F3B-2F07-8CF9-33F6EB1E50E4}"/>
              </a:ext>
            </a:extLst>
          </p:cNvPr>
          <p:cNvSpPr txBox="1"/>
          <p:nvPr/>
        </p:nvSpPr>
        <p:spPr>
          <a:xfrm>
            <a:off x="88135" y="16699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Our Home Battery</a:t>
            </a:r>
            <a:endParaRPr lang="en-AU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FEE56-59A6-A120-94FC-2B1EC9094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46" y="5852317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BF211-304F-A4DE-10BF-3233F27A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710D5-6D66-564E-B63A-9BDEB7108F62}"/>
              </a:ext>
            </a:extLst>
          </p:cNvPr>
          <p:cNvSpPr txBox="1"/>
          <p:nvPr/>
        </p:nvSpPr>
        <p:spPr>
          <a:xfrm>
            <a:off x="0" y="1074509"/>
            <a:ext cx="110143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ptos Narrow" panose="020B0004020202020204" pitchFamily="34" charset="0"/>
              </a:rPr>
              <a:t>Home Batteries</a:t>
            </a:r>
          </a:p>
          <a:p>
            <a:pPr algn="ctr"/>
            <a:endParaRPr lang="en-AU" sz="2000" dirty="0">
              <a:latin typeface="Aptos Narrow" panose="020B00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Charge using solar or off-peak tariff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Add to new or existing solar panels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Synergy Midday Saver – only 8 cents/kWh –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If not full using solar then charge from grid 1pm to 3pm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Possible to have battery with no solar panels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Connected to the (VPP)Virtual Power Plant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3600" dirty="0">
                <a:latin typeface="Aptos Narrow" panose="020B0004020202020204" pitchFamily="34" charset="0"/>
              </a:rPr>
              <a:t>State and Federal Rebates </a:t>
            </a:r>
          </a:p>
          <a:p>
            <a:pPr lvl="1"/>
            <a:endParaRPr lang="en-AU" sz="4000" b="1" dirty="0">
              <a:latin typeface="Aptos Narrow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25003-886C-58A6-FE73-63B4D52E1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5758532"/>
            <a:ext cx="3001108" cy="10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6486CE-A945-882E-7D8F-DAA09544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09279B-E6AF-92BE-B3A4-000CB109E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29" y="787008"/>
            <a:ext cx="7067934" cy="34285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431D3-CF32-78B1-0D4E-A7D8206D4388}"/>
              </a:ext>
            </a:extLst>
          </p:cNvPr>
          <p:cNvSpPr txBox="1"/>
          <p:nvPr/>
        </p:nvSpPr>
        <p:spPr>
          <a:xfrm>
            <a:off x="105506" y="140677"/>
            <a:ext cx="950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 Narrow" panose="020B0004020202020204" pitchFamily="34" charset="0"/>
              </a:rPr>
              <a:t>There is excess solar in the middle of the day</a:t>
            </a:r>
            <a:endParaRPr lang="en-AU" sz="3600" b="1" dirty="0">
              <a:latin typeface="Aptos Narrow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03CC2-839C-6D99-DA61-F3866A9EC28D}"/>
              </a:ext>
            </a:extLst>
          </p:cNvPr>
          <p:cNvSpPr txBox="1"/>
          <p:nvPr/>
        </p:nvSpPr>
        <p:spPr>
          <a:xfrm>
            <a:off x="1325129" y="4408227"/>
            <a:ext cx="71637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i="1" dirty="0"/>
              <a:t>“This graphic shows that having Solar and Battery helps stabilize the grid and is part of the reason why Synergy has the Midday Saver at 8 cents/kWh (9am to 3pm) to encourage the use of excess solar exported to the grid. </a:t>
            </a:r>
          </a:p>
          <a:p>
            <a:pPr lvl="0" algn="ctr"/>
            <a:r>
              <a:rPr lang="en-US" sz="2000" i="1" dirty="0"/>
              <a:t>We can charge our battery on solar or draw from the grid.” 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37392874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5533</TotalTime>
  <Words>1550</Words>
  <Application>Microsoft Office PowerPoint</Application>
  <PresentationFormat>Widescreen</PresentationFormat>
  <Paragraphs>203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 Narrow</vt:lpstr>
      <vt:lpstr>Arial</vt:lpstr>
      <vt:lpstr>Calibri</vt:lpstr>
      <vt:lpstr>Courier New</vt:lpstr>
      <vt:lpstr>Symbol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Kathryn Samson</dc:creator>
  <cp:lastModifiedBy>Peter Samson</cp:lastModifiedBy>
  <cp:revision>75</cp:revision>
  <dcterms:created xsi:type="dcterms:W3CDTF">2025-03-12T11:25:15Z</dcterms:created>
  <dcterms:modified xsi:type="dcterms:W3CDTF">2026-04-30T21:11:17Z</dcterms:modified>
</cp:coreProperties>
</file>